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bril Fatface"/>
      <p:regular r:id="rId12"/>
    </p:embeddedFont>
    <p:embeddedFont>
      <p:font typeface="Indie Flower"/>
      <p:regular r:id="rId13"/>
    </p:embeddedFont>
    <p:embeddedFont>
      <p:font typeface="Cinzel Black"/>
      <p:bold r:id="rId14"/>
    </p:embeddedFont>
    <p:embeddedFont>
      <p:font typeface="Pacifico"/>
      <p:regular r:id="rId15"/>
    </p:embeddedFont>
    <p:embeddedFont>
      <p:font typeface="Sofia"/>
      <p:regular r:id="rId16"/>
    </p:embeddedFont>
    <p:embeddedFont>
      <p:font typeface="Unica One"/>
      <p:regular r:id="rId17"/>
    </p:embeddedFont>
    <p:embeddedFont>
      <p:font typeface="Zeyada"/>
      <p:regular r:id="rId18"/>
    </p:embeddedFont>
    <p:embeddedFont>
      <p:font typeface="Shadows Into Light"/>
      <p:regular r:id="rId19"/>
    </p:embeddedFont>
    <p:embeddedFont>
      <p:font typeface="Aclonica"/>
      <p:regular r:id="rId20"/>
    </p:embeddedFont>
    <p:embeddedFont>
      <p:font typeface="Alfa Slab One"/>
      <p:regular r:id="rId21"/>
    </p:embeddedFont>
    <p:embeddedFont>
      <p:font typeface="Lora"/>
      <p:regular r:id="rId22"/>
      <p:bold r:id="rId23"/>
      <p:italic r:id="rId24"/>
      <p:boldItalic r:id="rId25"/>
    </p:embeddedFont>
    <p:embeddedFont>
      <p:font typeface="Old Standard TT"/>
      <p:regular r:id="rId26"/>
      <p:bold r:id="rId27"/>
      <p:italic r:id="rId28"/>
    </p:embeddedFont>
    <p:embeddedFont>
      <p:font typeface="Orbitron"/>
      <p:regular r:id="rId29"/>
      <p:bold r:id="rId30"/>
    </p:embeddedFont>
    <p:embeddedFont>
      <p:font typeface="Orbitron Black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clonica-regular.fntdata"/><Relationship Id="rId22" Type="http://schemas.openxmlformats.org/officeDocument/2006/relationships/font" Target="fonts/Lora-regular.fntdata"/><Relationship Id="rId21" Type="http://schemas.openxmlformats.org/officeDocument/2006/relationships/font" Target="fonts/AlfaSlabOne-regular.fntdata"/><Relationship Id="rId24" Type="http://schemas.openxmlformats.org/officeDocument/2006/relationships/font" Target="fonts/Lora-italic.fntdata"/><Relationship Id="rId23" Type="http://schemas.openxmlformats.org/officeDocument/2006/relationships/font" Target="fonts/Lor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ldStandardTT-regular.fntdata"/><Relationship Id="rId25" Type="http://schemas.openxmlformats.org/officeDocument/2006/relationships/font" Target="fonts/Lora-boldItalic.fntdata"/><Relationship Id="rId28" Type="http://schemas.openxmlformats.org/officeDocument/2006/relationships/font" Target="fonts/OldStandardTT-italic.fntdata"/><Relationship Id="rId27" Type="http://schemas.openxmlformats.org/officeDocument/2006/relationships/font" Target="fonts/OldStandardT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rbitron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rbitronBlack-bold.fntdata"/><Relationship Id="rId30" Type="http://schemas.openxmlformats.org/officeDocument/2006/relationships/font" Target="fonts/Orbitron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IndieFlower-regular.fntdata"/><Relationship Id="rId12" Type="http://schemas.openxmlformats.org/officeDocument/2006/relationships/font" Target="fonts/AbrilFatface-regular.fntdata"/><Relationship Id="rId15" Type="http://schemas.openxmlformats.org/officeDocument/2006/relationships/font" Target="fonts/Pacifico-regular.fntdata"/><Relationship Id="rId14" Type="http://schemas.openxmlformats.org/officeDocument/2006/relationships/font" Target="fonts/CinzelBlack-bold.fntdata"/><Relationship Id="rId17" Type="http://schemas.openxmlformats.org/officeDocument/2006/relationships/font" Target="fonts/UnicaOne-regular.fntdata"/><Relationship Id="rId16" Type="http://schemas.openxmlformats.org/officeDocument/2006/relationships/font" Target="fonts/Sofia-regular.fntdata"/><Relationship Id="rId19" Type="http://schemas.openxmlformats.org/officeDocument/2006/relationships/font" Target="fonts/ShadowsIntoLight-regular.fntdata"/><Relationship Id="rId18" Type="http://schemas.openxmlformats.org/officeDocument/2006/relationships/font" Target="fonts/Zeyad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b6f73942b2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b6f73942b2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6f73942b2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6f73942b2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6f73942b2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6f73942b2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6f73942b2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b6f73942b2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6f73942b2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6f73942b2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inzel Black"/>
                <a:ea typeface="Cinzel Black"/>
                <a:cs typeface="Cinzel Black"/>
                <a:sym typeface="Cinzel Black"/>
              </a:rPr>
              <a:t>Cyber </a:t>
            </a:r>
            <a:r>
              <a:rPr lang="en-GB">
                <a:latin typeface="Cinzel Black"/>
                <a:ea typeface="Cinzel Black"/>
                <a:cs typeface="Cinzel Black"/>
                <a:sym typeface="Cinzel Black"/>
              </a:rPr>
              <a:t>shield</a:t>
            </a:r>
            <a:r>
              <a:rPr lang="en-GB">
                <a:latin typeface="Cinzel Black"/>
                <a:ea typeface="Cinzel Black"/>
                <a:cs typeface="Cinzel Black"/>
                <a:sym typeface="Cinzel Black"/>
              </a:rPr>
              <a:t> newspaper.</a:t>
            </a:r>
            <a:endParaRPr>
              <a:latin typeface="Cinzel Black"/>
              <a:ea typeface="Cinzel Black"/>
              <a:cs typeface="Cinzel Black"/>
              <a:sym typeface="Cinzel Black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ld Standard TT"/>
                <a:ea typeface="Old Standard TT"/>
                <a:cs typeface="Old Standard TT"/>
                <a:sym typeface="Old Standard TT"/>
              </a:rPr>
              <a:t>Internet safety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28732" l="19697" r="19374" t="21054"/>
          <a:stretch/>
        </p:blipFill>
        <p:spPr>
          <a:xfrm>
            <a:off x="5728775" y="831074"/>
            <a:ext cx="2832099" cy="187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>
            <a:endCxn id="54" idx="2"/>
          </p:cNvCxnSpPr>
          <p:nvPr/>
        </p:nvCxnSpPr>
        <p:spPr>
          <a:xfrm>
            <a:off x="483608" y="2758175"/>
            <a:ext cx="4088400" cy="3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58" name="Google Shape;58;p13"/>
          <p:cNvSpPr txBox="1"/>
          <p:nvPr/>
        </p:nvSpPr>
        <p:spPr>
          <a:xfrm>
            <a:off x="5449375" y="3077150"/>
            <a:ext cx="32511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Aclonica"/>
                <a:ea typeface="Aclonica"/>
                <a:cs typeface="Aclonica"/>
                <a:sym typeface="Aclonica"/>
              </a:rPr>
              <a:t>By Livvy And Brooklyn.</a:t>
            </a:r>
            <a:endParaRPr sz="1800">
              <a:solidFill>
                <a:schemeClr val="dk2"/>
              </a:solidFill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674175" y="3585150"/>
            <a:ext cx="3683100" cy="134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851975" y="3762950"/>
            <a:ext cx="3403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rPr>
              <a:t>This presentation is about </a:t>
            </a:r>
            <a:r>
              <a:rPr lang="en-GB" sz="1800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rPr>
              <a:t>keeping</a:t>
            </a:r>
            <a:r>
              <a:rPr lang="en-GB" sz="1800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rPr>
              <a:t> you safe on the internet.</a:t>
            </a:r>
            <a:endParaRPr sz="1800">
              <a:solidFill>
                <a:schemeClr val="dk2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  <mc:AlternateContent>
    <mc:Choice Requires="p14">
      <p:transition spd="slow" p14:dur="4600">
        <p:pus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179700" y="1917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Orbitron"/>
                <a:ea typeface="Orbitron"/>
                <a:cs typeface="Orbitron"/>
                <a:sym typeface="Orbitron"/>
              </a:rPr>
              <a:t>Talking to people.</a:t>
            </a:r>
            <a:endParaRPr sz="3600"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901400" y="2668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Indie Flower"/>
                <a:ea typeface="Indie Flower"/>
                <a:cs typeface="Indie Flower"/>
                <a:sym typeface="Indie Flower"/>
              </a:rPr>
              <a:t>You </a:t>
            </a:r>
            <a:endParaRPr sz="60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6000">
                <a:latin typeface="Indie Flower"/>
                <a:ea typeface="Indie Flower"/>
                <a:cs typeface="Indie Flower"/>
                <a:sym typeface="Indie Flower"/>
              </a:rPr>
              <a:t>Never</a:t>
            </a:r>
            <a:endParaRPr sz="60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6000">
                <a:latin typeface="Indie Flower"/>
                <a:ea typeface="Indie Flower"/>
                <a:cs typeface="Indie Flower"/>
                <a:sym typeface="Indie Flower"/>
              </a:rPr>
              <a:t>k</a:t>
            </a:r>
            <a:r>
              <a:rPr lang="en-GB" sz="6000">
                <a:latin typeface="Indie Flower"/>
                <a:ea typeface="Indie Flower"/>
                <a:cs typeface="Indie Flower"/>
                <a:sym typeface="Indie Flower"/>
              </a:rPr>
              <a:t>now!</a:t>
            </a:r>
            <a:endParaRPr sz="6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7036075" y="1200900"/>
            <a:ext cx="1427700" cy="336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7157575" y="1332525"/>
            <a:ext cx="1204800" cy="31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Don’t chat to random </a:t>
            </a:r>
            <a:endParaRPr i="1" sz="18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Strangers </a:t>
            </a:r>
            <a:endParaRPr i="1" sz="18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Because</a:t>
            </a:r>
            <a:r>
              <a:rPr i="1" lang="en-GB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 they can be your grandad or a child predator.</a:t>
            </a:r>
            <a:endParaRPr i="1" sz="18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724" y="2571750"/>
            <a:ext cx="2506174" cy="25123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4"/>
          <p:cNvCxnSpPr/>
          <p:nvPr/>
        </p:nvCxnSpPr>
        <p:spPr>
          <a:xfrm>
            <a:off x="1532300" y="1881900"/>
            <a:ext cx="762000" cy="82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" name="Google Shape;71;p14"/>
          <p:cNvSpPr txBox="1"/>
          <p:nvPr/>
        </p:nvSpPr>
        <p:spPr>
          <a:xfrm>
            <a:off x="327500" y="1674075"/>
            <a:ext cx="1204800" cy="28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Aclonica"/>
                <a:ea typeface="Aclonica"/>
                <a:cs typeface="Aclonica"/>
                <a:sym typeface="Aclonica"/>
              </a:rPr>
              <a:t>This is who you could be talking to.</a:t>
            </a:r>
            <a:endParaRPr sz="2000">
              <a:solidFill>
                <a:schemeClr val="dk2"/>
              </a:solidFill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72" name="Google Shape;72;p14"/>
          <p:cNvSpPr txBox="1"/>
          <p:nvPr>
            <p:ph idx="1" type="subTitle"/>
          </p:nvPr>
        </p:nvSpPr>
        <p:spPr>
          <a:xfrm>
            <a:off x="-610800" y="-511025"/>
            <a:ext cx="2181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fia"/>
                <a:ea typeface="Sofia"/>
                <a:cs typeface="Sofia"/>
                <a:sym typeface="Sofia"/>
              </a:rPr>
              <a:t>The next slide </a:t>
            </a:r>
            <a:r>
              <a:rPr lang="en-GB">
                <a:latin typeface="Sofia"/>
                <a:ea typeface="Sofia"/>
                <a:cs typeface="Sofia"/>
                <a:sym typeface="Sofia"/>
              </a:rPr>
              <a:t>could</a:t>
            </a:r>
            <a:r>
              <a:rPr lang="en-GB">
                <a:latin typeface="Sofia"/>
                <a:ea typeface="Sofia"/>
                <a:cs typeface="Sofia"/>
                <a:sym typeface="Sofia"/>
              </a:rPr>
              <a:t> be an example of adult predators.</a:t>
            </a:r>
            <a:endParaRPr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latin typeface="Zeyada"/>
                <a:ea typeface="Zeyada"/>
                <a:cs typeface="Zeyada"/>
                <a:sym typeface="Zeyada"/>
              </a:rPr>
              <a:t>        V                               </a:t>
            </a:r>
            <a:endParaRPr>
              <a:latin typeface="Zeyada"/>
              <a:ea typeface="Zeyada"/>
              <a:cs typeface="Zeyada"/>
              <a:sym typeface="Zeyada"/>
            </a:endParaRPr>
          </a:p>
        </p:txBody>
      </p:sp>
      <p:sp>
        <p:nvSpPr>
          <p:cNvPr id="79" name="Google Shape;79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 next slide we will be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showing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you will be an example of adult predators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trying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to find their victim online.  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600">
                <a:latin typeface="Orbitron Black"/>
                <a:ea typeface="Orbitron Black"/>
                <a:cs typeface="Orbitron Black"/>
                <a:sym typeface="Orbitron Black"/>
              </a:rPr>
              <a:t>PS:</a:t>
            </a:r>
            <a:endParaRPr sz="3600">
              <a:latin typeface="Orbitron Black"/>
              <a:ea typeface="Orbitron Black"/>
              <a:cs typeface="Orbitron Black"/>
              <a:sym typeface="Orbitron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600">
                <a:latin typeface="Abril Fatface"/>
                <a:ea typeface="Abril Fatface"/>
                <a:cs typeface="Abril Fatface"/>
                <a:sym typeface="Abril Fatface"/>
              </a:rPr>
              <a:t>___________</a:t>
            </a:r>
            <a:endParaRPr b="1" sz="36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800">
                <a:latin typeface="Unica One"/>
                <a:ea typeface="Unica One"/>
                <a:cs typeface="Unica One"/>
                <a:sym typeface="Unica One"/>
              </a:rPr>
              <a:t>Don’t talk to random strangers online because this could happen to you.</a:t>
            </a:r>
            <a:endParaRPr b="1" sz="1800">
              <a:latin typeface="Unica One"/>
              <a:ea typeface="Unica One"/>
              <a:cs typeface="Unica One"/>
              <a:sym typeface="Unica One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" y="907275"/>
            <a:ext cx="4131100" cy="42362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7328975" y="1962150"/>
            <a:ext cx="1185900" cy="121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7091525" y="1831100"/>
            <a:ext cx="1660800" cy="3810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7202075" y="1962150"/>
            <a:ext cx="14397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____________________________________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7328975" y="1962150"/>
            <a:ext cx="1185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Don’t risk </a:t>
            </a:r>
            <a:endParaRPr sz="1800">
              <a:solidFill>
                <a:schemeClr val="dk2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It for your own safety guys!!!!</a:t>
            </a:r>
            <a:endParaRPr sz="1800">
              <a:solidFill>
                <a:schemeClr val="dk2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latin typeface="Abril Fatface"/>
                <a:ea typeface="Abril Fatface"/>
                <a:cs typeface="Abril Fatface"/>
                <a:sym typeface="Abril Fatface"/>
              </a:rPr>
              <a:t>   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cxnSp>
        <p:nvCxnSpPr>
          <p:cNvPr id="90" name="Google Shape;90;p16"/>
          <p:cNvCxnSpPr/>
          <p:nvPr/>
        </p:nvCxnSpPr>
        <p:spPr>
          <a:xfrm flipH="1">
            <a:off x="4324350" y="44400"/>
            <a:ext cx="38100" cy="505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Google Shape;91;p16"/>
          <p:cNvSpPr txBox="1"/>
          <p:nvPr/>
        </p:nvSpPr>
        <p:spPr>
          <a:xfrm>
            <a:off x="2439375" y="103800"/>
            <a:ext cx="12828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Zeyada"/>
                <a:ea typeface="Zeyada"/>
                <a:cs typeface="Zeyada"/>
                <a:sym typeface="Zeyada"/>
              </a:rPr>
              <a:t>This is Norman Davies. He was recently arrested for child molesting.</a:t>
            </a:r>
            <a:endParaRPr sz="2000">
              <a:solidFill>
                <a:schemeClr val="dk2"/>
              </a:solidFill>
              <a:latin typeface="Zeyada"/>
              <a:ea typeface="Zeyada"/>
              <a:cs typeface="Zeyada"/>
              <a:sym typeface="Zeyada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238450" cy="148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242375" y="1742200"/>
            <a:ext cx="15948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nica One"/>
              <a:ea typeface="Unica One"/>
              <a:cs typeface="Unica One"/>
              <a:sym typeface="Unica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u="sng">
                <a:solidFill>
                  <a:srgbClr val="666666"/>
                </a:solidFill>
                <a:latin typeface="Alfa Slab One"/>
                <a:ea typeface="Alfa Slab One"/>
                <a:cs typeface="Alfa Slab One"/>
                <a:sym typeface="Alfa Slab One"/>
              </a:rPr>
              <a:t>ABOUT SCAMMING</a:t>
            </a:r>
            <a:r>
              <a:rPr lang="en-GB"/>
              <a:t> 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i="1" lang="en-GB">
                <a:latin typeface="Aclonica"/>
                <a:ea typeface="Aclonica"/>
                <a:cs typeface="Aclonica"/>
                <a:sym typeface="Aclonica"/>
              </a:rPr>
              <a:t>One day this can happen to you. You can get a phone call like for example the bank someone can call u and it says the bank and they ask for your bank details but how do you know its a scammer? If they ask you for your information for the bank but the bank all ready have your details!</a:t>
            </a:r>
            <a:endParaRPr i="1">
              <a:latin typeface="Aclonica"/>
              <a:ea typeface="Aclonica"/>
              <a:cs typeface="Aclonica"/>
              <a:sym typeface="Aclon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